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A40000"/>
    <a:srgbClr val="CF8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-42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C64BF78-4FFE-4F33-8CE6-ABA4F5CE21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B08468-0ADC-464D-890B-603C3D80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96FA06-384B-456B-86BF-667A38AE0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504B8A-D13F-4279-8369-CC0D4A08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2B32A82-905E-43A2-8758-89635C9F7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5DF958-E3A0-4DB5-B1C2-82B40910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9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52972C-3D44-4D48-AED7-1B5EAEAC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125176-8009-41EA-B09B-C3E75FF5F7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06F0B0-D06F-4DA4-8B06-B475E47F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57B4FC-1FBF-449A-80DF-2B24E8D7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788162-4E2D-4D84-B0B6-47EFDB656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2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B44575E-484B-4CF6-8673-E5F24495EC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0BBBA41-7E60-42C0-A68C-A74A6D325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7BC4CA-53E9-4D42-8195-38C6B8154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641A85-18D4-4551-BDB7-A0CA7DE8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CBE55B-DC1E-474C-8FD2-84E949B3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2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FC12CF-56C7-44E1-A06D-04926E2ED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47482C-C1FD-433C-8FEF-D8093EB87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127019-F405-4B38-955F-4E29C037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7ADFF6-A6C0-4EBA-96CD-6D52E393C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294E144-3F54-4E83-A6E8-98494B26F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4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4AA04C-E67B-47B6-832A-5155CC0A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CDC1C6-CF4C-4152-935C-6DB3F6200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08F529-6128-4341-88B5-83A53730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05B12B2-853D-4B31-91A2-A6DA9F6A2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7C1EC7-4EFF-4DB1-A5F8-E0B8EAB1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50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2755F6-0BBC-4E46-848A-1D277E26D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16169A-F4C9-42DC-8DDB-2EDE66092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4C5201E-DE88-4625-B224-EF3FE1C2F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4EE2852-F990-485A-9DB4-0FAD91D9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6F4AE9-BC8E-4143-BF63-78E279BF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84B9505-5565-4F18-B13C-91AF782A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3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E5CCC7-A828-4692-A42D-0FE405565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C5371A5-58CB-4100-9781-176080A6B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A78784-15F6-438E-B334-AA85FE97E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818E235-A50E-4FC8-9B32-8EBF69536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B56E0AB-358B-44B1-83EC-8B2872773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8AD0DE1-1D8A-407C-8E88-2B9613B99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012A43E-222B-43A8-A3E0-E40DF6F5F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F339FD6-8665-4C6B-82B0-2A2F3000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9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26EC28-573D-4AF9-A29B-C2C430B74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781A2CE-540D-4925-A513-188AC217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427FC52-7A38-4A83-B5B5-C756EE72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50107DF-C97E-4034-820F-0C5537C5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0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F126C91-0397-490B-8CB5-CD57D184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658E293-C541-4359-B906-4794DB20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C6C427C-C2A6-46CE-B79B-02CCD364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8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0B5C75-92DE-42E1-B3B6-E015EB02F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565AF-BD99-47FC-B476-73676E8A1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993DE4A-EC83-4B7B-A9BF-C724088DD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BA29EE0-F7CE-4EBB-8EFE-D568B4AAA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BADBDF4-3A69-403C-A062-A5AB77469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C2563D-6C47-4F75-BD7A-7000A560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2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5ADA83-2309-41E6-BDFD-C267A1BF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6CA922F-1A43-4196-80DE-E61DA9EF6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25760C8-F4F4-4D36-B590-35C37E1FB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816379-2E43-4A55-893F-4CFDEF11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09DD35-97EA-4CD7-B167-6DD45767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D30CD43-5F86-46E6-A1ED-853E632B2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4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5109779-DDAA-4060-A09C-5F0636B216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A42FC6-95F1-4B71-9E86-DC32FBAA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DE1B468-58D0-488B-A16E-0C42CBEA5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D68C09-2A3F-4545-9DD2-E3CF82573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24800-820A-467A-84B5-E7291FB2E722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B41BFCD-8EA5-426F-985B-074CDE194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344D71-7819-440A-8C31-8D7799C83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E25A1-49BC-42DC-85C7-A3D3221FD9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7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2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F087F8-E07D-4A16-A452-006D582D44F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43550" y="4745037"/>
            <a:ext cx="11395881" cy="189703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lang="ru-RU" sz="7200" b="1" dirty="0" smtClean="0">
                <a:solidFill>
                  <a:srgbClr val="CF885C"/>
                </a:solidFill>
                <a:latin typeface="Edwardian Script ITC" panose="030303020407070D0804" pitchFamily="66" charset="0"/>
              </a:rPr>
              <a:t/>
            </a:r>
            <a:br>
              <a:rPr lang="ru-RU" sz="7200" b="1" dirty="0" smtClean="0">
                <a:solidFill>
                  <a:srgbClr val="CF885C"/>
                </a:solidFill>
                <a:latin typeface="Edwardian Script ITC" panose="030303020407070D0804" pitchFamily="66" charset="0"/>
              </a:rPr>
            </a:br>
            <a:r>
              <a:rPr lang="ru-RU" sz="4900" b="1" dirty="0">
                <a:solidFill>
                  <a:schemeClr val="accent1">
                    <a:lumMod val="75000"/>
                  </a:schemeClr>
                </a:solidFill>
                <a:latin typeface="Edwardian Script ITC" panose="030303020407070D0804" pitchFamily="66" charset="0"/>
              </a:rPr>
              <a:t>Учителя математики</a:t>
            </a:r>
            <a:br>
              <a:rPr lang="ru-RU" sz="4900" b="1" dirty="0">
                <a:solidFill>
                  <a:schemeClr val="accent1">
                    <a:lumMod val="75000"/>
                  </a:schemeClr>
                </a:solidFill>
                <a:latin typeface="Edwardian Script ITC" panose="030303020407070D0804" pitchFamily="66" charset="0"/>
              </a:rPr>
            </a:br>
            <a:r>
              <a:rPr lang="ru-RU" sz="4900" b="1" dirty="0">
                <a:solidFill>
                  <a:schemeClr val="accent1">
                    <a:lumMod val="75000"/>
                  </a:schemeClr>
                </a:solidFill>
                <a:latin typeface="Edwardian Script ITC" panose="030303020407070D0804" pitchFamily="66" charset="0"/>
              </a:rPr>
              <a:t>Первой квалификационной категории</a:t>
            </a:r>
            <a:r>
              <a:rPr lang="ru-RU" sz="9600" b="1" dirty="0">
                <a:solidFill>
                  <a:srgbClr val="CF885C"/>
                </a:solidFill>
                <a:latin typeface="Edwardian Script ITC" panose="030303020407070D0804" pitchFamily="66" charset="0"/>
              </a:rPr>
              <a:t/>
            </a:r>
            <a:br>
              <a:rPr lang="ru-RU" sz="9600" b="1" dirty="0">
                <a:solidFill>
                  <a:srgbClr val="CF885C"/>
                </a:solidFill>
                <a:latin typeface="Edwardian Script ITC" panose="030303020407070D0804" pitchFamily="66" charset="0"/>
              </a:rPr>
            </a:br>
            <a:r>
              <a:rPr lang="ru-RU" sz="7200" b="1" dirty="0" smtClean="0">
                <a:solidFill>
                  <a:srgbClr val="CF885C"/>
                </a:solidFill>
                <a:latin typeface="Edwardian Script ITC" panose="030303020407070D0804" pitchFamily="66" charset="0"/>
              </a:rPr>
              <a:t/>
            </a:r>
            <a:br>
              <a:rPr lang="ru-RU" sz="7200" b="1" dirty="0" smtClean="0">
                <a:solidFill>
                  <a:srgbClr val="CF885C"/>
                </a:solidFill>
                <a:latin typeface="Edwardian Script ITC" panose="030303020407070D0804" pitchFamily="66" charset="0"/>
              </a:rPr>
            </a:br>
            <a:endParaRPr lang="en-US" sz="7200" b="1" dirty="0">
              <a:solidFill>
                <a:srgbClr val="CF885C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3894" y="163771"/>
            <a:ext cx="7506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A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Портфолио</a:t>
            </a:r>
            <a:endParaRPr lang="ru-RU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2640841" y="1855420"/>
            <a:ext cx="77178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Коротаевой Марины Николаевны</a:t>
            </a:r>
            <a:endParaRPr lang="ru-RU" sz="6000" u="sng" dirty="0"/>
          </a:p>
        </p:txBody>
      </p:sp>
    </p:spTree>
    <p:extLst>
      <p:ext uri="{BB962C8B-B14F-4D97-AF65-F5344CB8AC3E}">
        <p14:creationId xmlns:p14="http://schemas.microsoft.com/office/powerpoint/2010/main" val="510226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080" y="2119670"/>
            <a:ext cx="6033059" cy="4274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конкурсах, семинарах, олимпиадах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9" y="1623373"/>
            <a:ext cx="6184076" cy="4338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411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52" y="1780033"/>
            <a:ext cx="5894832" cy="4212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88" y="1804416"/>
            <a:ext cx="5839123" cy="4242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9057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456" y="1524000"/>
            <a:ext cx="5742433" cy="4337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1" y="1524000"/>
            <a:ext cx="5989429" cy="4337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84768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688" y="1511808"/>
            <a:ext cx="2804160" cy="430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42" y="1511808"/>
            <a:ext cx="3053166" cy="430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" y="1511808"/>
            <a:ext cx="3036583" cy="430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764" y="1511808"/>
            <a:ext cx="3026236" cy="4308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4590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86" y="1522799"/>
            <a:ext cx="6000082" cy="4142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522799"/>
            <a:ext cx="5571744" cy="4142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009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/>
      </p:transition>
    </mc:Choice>
    <mc:Fallback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824" y="1621782"/>
            <a:ext cx="3087525" cy="4352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562" y="1621783"/>
            <a:ext cx="6176208" cy="4352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583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743" y="2377438"/>
            <a:ext cx="5979486" cy="4218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8" y="1694688"/>
            <a:ext cx="6089193" cy="4362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761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139" y="2663859"/>
            <a:ext cx="5710861" cy="3931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 повышении квалификации</a:t>
            </a:r>
            <a:endParaRPr lang="en-US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3287"/>
            <a:ext cx="6571306" cy="4471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8354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dir="in"/>
      </p:transition>
    </mc:Choice>
    <mc:Fallback>
      <p:transition spd="slow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050" y="1365536"/>
            <a:ext cx="3221206" cy="4579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395631"/>
            <a:ext cx="9513870" cy="7571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Классное руководство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02" y="1412194"/>
            <a:ext cx="3320874" cy="475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333252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01" y="1524161"/>
            <a:ext cx="3376876" cy="46427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22" y="1524161"/>
            <a:ext cx="3257181" cy="4642752"/>
          </a:xfrm>
          <a:prstGeom prst="rect">
            <a:avLst/>
          </a:prstGeom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788115" y="395631"/>
            <a:ext cx="9513870" cy="7571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Классное руководство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89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E0B460-4AA0-4034-ADD9-FC3E3D5A6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970" y="189963"/>
            <a:ext cx="8416636" cy="109292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Содержание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7" name="Text Box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D4219E8E-A21E-40CD-9E5C-B5D7DA10B16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146537" y="4296803"/>
            <a:ext cx="4153009" cy="584201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Классное руководство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12" name="Text Box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295002" y="1655087"/>
            <a:ext cx="5856079" cy="584201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Свидетельства об образовании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E372A859-31AB-4B3E-B592-02972D0DA4A0}"/>
              </a:ext>
            </a:extLst>
          </p:cNvPr>
          <p:cNvGrpSpPr>
            <a:grpSpLocks/>
          </p:cNvGrpSpPr>
          <p:nvPr/>
        </p:nvGrpSpPr>
        <p:grpSpPr bwMode="auto">
          <a:xfrm>
            <a:off x="859369" y="2584458"/>
            <a:ext cx="10727140" cy="584201"/>
            <a:chOff x="1095" y="2675"/>
            <a:chExt cx="3956" cy="368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52F364EE-912D-4C12-8FC2-2B129C3595F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ln>
              <a:headEnd/>
              <a:tailEnd type="oval" w="med" len="med"/>
            </a:ln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/>
              <a:endParaRPr lang="en-US" sz="3200">
                <a:solidFill>
                  <a:srgbClr val="7030A0"/>
                </a:solidFill>
                <a:latin typeface="Algerian" panose="04020705040A02060702" pitchFamily="82" charset="0"/>
              </a:endParaRPr>
            </a:p>
          </p:txBody>
        </p:sp>
        <p:sp>
          <p:nvSpPr>
            <p:cNvPr id="17" name="Text Box 15">
              <a:hlinkClick r:id="rId4" action="ppaction://hlinksldjump"/>
              <a:extLst>
                <a:ext uri="{FF2B5EF4-FFF2-40B4-BE49-F238E27FC236}">
                  <a16:creationId xmlns:a16="http://schemas.microsoft.com/office/drawing/2014/main" xmlns="" id="{B9D187A0-D69F-437C-8407-6B81D586236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095" y="2675"/>
              <a:ext cx="3956" cy="368"/>
            </a:xfrm>
            <a:prstGeom prst="rect">
              <a:avLst/>
            </a:prstGeom>
            <a:ln/>
            <a:ex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3200" b="1" dirty="0" smtClean="0">
                  <a:solidFill>
                    <a:schemeClr val="accent4">
                      <a:lumMod val="75000"/>
                    </a:schemeClr>
                  </a:solidFill>
                </a:rPr>
                <a:t>Участие в конкурсах, семинарах, олимпиадах</a:t>
              </a:r>
              <a:endParaRPr lang="en-US" sz="3200" b="1" dirty="0">
                <a:solidFill>
                  <a:schemeClr val="accent4">
                    <a:lumMod val="75000"/>
                  </a:schemeClr>
                </a:solidFill>
                <a:latin typeface="Algerian" panose="04020705040A02060702" pitchFamily="82" charset="0"/>
              </a:endParaRPr>
            </a:p>
          </p:txBody>
        </p:sp>
      </p:grpSp>
      <p:sp>
        <p:nvSpPr>
          <p:cNvPr id="22" name="Text Box 20">
            <a:hlinkClick r:id="rId5" action="ppaction://hlinksldjump"/>
            <a:extLst>
              <a:ext uri="{FF2B5EF4-FFF2-40B4-BE49-F238E27FC236}">
                <a16:creationId xmlns:a16="http://schemas.microsoft.com/office/drawing/2014/main" xmlns="" id="{E3F58D61-D603-438F-9A97-3188DDD1C0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82479" y="3444783"/>
            <a:ext cx="8081127" cy="5842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Свидетельства о повышении квалификации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27" name="Text Box 25">
            <a:hlinkClick r:id="rId6" action="ppaction://hlinksldjump"/>
            <a:extLst>
              <a:ext uri="{FF2B5EF4-FFF2-40B4-BE49-F238E27FC236}">
                <a16:creationId xmlns:a16="http://schemas.microsoft.com/office/drawing/2014/main" xmlns="" id="{DC58F219-C946-4E1E-94F2-3354297BFBB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932417" y="5117772"/>
            <a:ext cx="4581043" cy="584200"/>
          </a:xfrm>
          <a:prstGeom prst="rect">
            <a:avLst/>
          </a:prstGeom>
          <a:ln/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Благодарности, грамоты</a:t>
            </a:r>
            <a:endParaRPr lang="en-US" sz="3200" b="1" dirty="0">
              <a:solidFill>
                <a:srgbClr val="7030A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0962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2" grpId="0" animBg="1"/>
      <p:bldP spid="22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348" y="1359294"/>
            <a:ext cx="3099116" cy="4608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16608" y="323605"/>
            <a:ext cx="951387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Благодарности, грамоты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92" y="1371099"/>
            <a:ext cx="3287144" cy="4608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026" y="1371099"/>
            <a:ext cx="3386452" cy="4676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045446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27" y="1950855"/>
            <a:ext cx="4720473" cy="3311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16608" y="323605"/>
            <a:ext cx="951387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Благодарности, грамоты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68" y="1280329"/>
            <a:ext cx="3596543" cy="488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3" y="1280329"/>
            <a:ext cx="3388566" cy="488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288821"/>
      </p:ext>
    </p:extLst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10" y="1328926"/>
            <a:ext cx="3556514" cy="5052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16608" y="323605"/>
            <a:ext cx="951387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Благодарности, грамоты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084" y="1328926"/>
            <a:ext cx="3616618" cy="5207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2" y="1328926"/>
            <a:ext cx="3465962" cy="4837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3811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017" y="1310013"/>
            <a:ext cx="3464023" cy="5054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16608" y="323605"/>
            <a:ext cx="951387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Благодарности, грамоты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91" y="1303246"/>
            <a:ext cx="3535096" cy="5195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1304543"/>
            <a:ext cx="3480510" cy="4749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3811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202" y="1290114"/>
            <a:ext cx="3632998" cy="5104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в начало 4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816608" y="323605"/>
            <a:ext cx="951387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 w="12700" cap="flat" cmpd="sng" algn="ctr">
            <a:noFill/>
            <a:prstDash val="solid"/>
            <a:miter lim="800000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Благодарности, грамоты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873" y="1290114"/>
            <a:ext cx="3656371" cy="518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0" y="1290114"/>
            <a:ext cx="3536509" cy="4815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381110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641810" y="143768"/>
            <a:ext cx="973959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об образовании </a:t>
            </a:r>
            <a:endParaRPr lang="en-US" sz="5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65" y="1173707"/>
            <a:ext cx="4060550" cy="539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05" y="1173707"/>
            <a:ext cx="3799468" cy="539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Управляющая кнопка: в конец 7">
            <a:hlinkClick r:id="rId4" action="ppaction://hlinksldjump" highlightClick="1"/>
          </p:cNvPr>
          <p:cNvSpPr/>
          <p:nvPr/>
        </p:nvSpPr>
        <p:spPr>
          <a:xfrm>
            <a:off x="1261872" y="6193535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Управляющая кнопка: в начало 8">
            <a:hlinkClick r:id="rId5" action="ppaction://hlinksldjump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08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74" y="1307136"/>
            <a:ext cx="6223142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641810" y="143768"/>
            <a:ext cx="973959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об образовании </a:t>
            </a:r>
            <a:endParaRPr lang="en-US" sz="5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24" y="2265530"/>
            <a:ext cx="5871051" cy="4356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в конец 6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в начало 7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4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10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" b="21620"/>
          <a:stretch/>
        </p:blipFill>
        <p:spPr>
          <a:xfrm>
            <a:off x="3328416" y="1186645"/>
            <a:ext cx="5010912" cy="5372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641810" y="143768"/>
            <a:ext cx="9739590" cy="840230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Свидетельства об образовании </a:t>
            </a:r>
            <a:endParaRPr lang="en-US" sz="5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" name="Управляющая кнопка: в начало 6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720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92" y="1527313"/>
            <a:ext cx="3565260" cy="4887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12" y="1526398"/>
            <a:ext cx="3240404" cy="4533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136" y="1526398"/>
            <a:ext cx="3621024" cy="5249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конкурсах, семинарах, олимпиадах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052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1670304"/>
            <a:ext cx="5546417" cy="3925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конкурсах, семинарах, олимпиадах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60" y="1670304"/>
            <a:ext cx="6004567" cy="4057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5834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486" y="1509661"/>
            <a:ext cx="3099181" cy="4559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конкурсах, семинарах, олимпиадах</a:t>
            </a:r>
            <a:endParaRPr lang="en-US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25" y="1509662"/>
            <a:ext cx="3294454" cy="4559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41" y="1509661"/>
            <a:ext cx="3739424" cy="465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580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77" y="1522253"/>
            <a:ext cx="2785995" cy="4512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xmlns="" id="{4B49CF74-8DC5-48AE-BA35-3FD5EC1E4C7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gray">
          <a:xfrm>
            <a:off x="1788115" y="152159"/>
            <a:ext cx="9513870" cy="1311128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Участие в конкурсах, семинарах, олимпиадах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1956816" y="6193534"/>
            <a:ext cx="768096" cy="402245"/>
          </a:xfrm>
          <a:prstGeom prst="actionButtonEn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в начало 5">
            <a:hlinkClick r:id="" action="ppaction://hlinkshowjump?jump=previousslide" highlightClick="1"/>
          </p:cNvPr>
          <p:cNvSpPr/>
          <p:nvPr/>
        </p:nvSpPr>
        <p:spPr>
          <a:xfrm>
            <a:off x="377952" y="6193536"/>
            <a:ext cx="731520" cy="402245"/>
          </a:xfrm>
          <a:prstGeom prst="actionButtonBeginning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1219200" y="6166913"/>
            <a:ext cx="597408" cy="428866"/>
          </a:xfrm>
          <a:prstGeom prst="actionButtonHom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13" y="1522255"/>
            <a:ext cx="2906530" cy="4512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5" y="1522255"/>
            <a:ext cx="2874378" cy="4512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882" y="1522254"/>
            <a:ext cx="2919391" cy="4512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3908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115</Words>
  <Application>Microsoft Office PowerPoint</Application>
  <PresentationFormat>Произвольный</PresentationFormat>
  <Paragraphs>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Учителя математики Первой квалификационной категории  </vt:lpstr>
      <vt:lpstr>Содержание</vt:lpstr>
      <vt:lpstr>Свидетельства об образовании </vt:lpstr>
      <vt:lpstr>Свидетельства об образовании </vt:lpstr>
      <vt:lpstr>Свидетельства об образовании </vt:lpstr>
      <vt:lpstr>Участие в конкурсах, семинарах, олимпиадах</vt:lpstr>
      <vt:lpstr>Участие в конкурсах, семинарах, олимпиадах</vt:lpstr>
      <vt:lpstr>Участие в конкурсах, семинарах, олимпиадах</vt:lpstr>
      <vt:lpstr>Участие в конкурсах, семинарах, олимпиадах</vt:lpstr>
      <vt:lpstr>Участие в конкурсах, семинарах, олимпиадах</vt:lpstr>
      <vt:lpstr>Свидетельства о повышении квалификации</vt:lpstr>
      <vt:lpstr>Свидетельства о повышении квалификации</vt:lpstr>
      <vt:lpstr>Свидетельства о повышении квалификации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1</cp:lastModifiedBy>
  <cp:revision>10</cp:revision>
  <dcterms:created xsi:type="dcterms:W3CDTF">2020-10-04T11:40:48Z</dcterms:created>
  <dcterms:modified xsi:type="dcterms:W3CDTF">2020-11-27T11:50:47Z</dcterms:modified>
</cp:coreProperties>
</file>